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5"/>
  </p:sldMasterIdLst>
  <p:notesMasterIdLst>
    <p:notesMasterId r:id="rId9"/>
  </p:notesMasterIdLst>
  <p:handoutMasterIdLst>
    <p:handoutMasterId r:id="rId10"/>
  </p:handoutMasterIdLst>
  <p:sldIdLst>
    <p:sldId id="256" r:id="rId6"/>
    <p:sldId id="1830" r:id="rId7"/>
    <p:sldId id="1789" r:id="rId8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416"/>
    <a:srgbClr val="FFA122"/>
    <a:srgbClr val="F8921A"/>
    <a:srgbClr val="DABB5A"/>
    <a:srgbClr val="E40520"/>
    <a:srgbClr val="FFFB7E"/>
    <a:srgbClr val="D4594A"/>
    <a:srgbClr val="EF1965"/>
    <a:srgbClr val="CC0000"/>
    <a:srgbClr val="86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2" autoAdjust="0"/>
    <p:restoredTop sz="94449" autoAdjust="0"/>
  </p:normalViewPr>
  <p:slideViewPr>
    <p:cSldViewPr snapToGrid="0">
      <p:cViewPr>
        <p:scale>
          <a:sx n="241" d="100"/>
          <a:sy n="241" d="100"/>
        </p:scale>
        <p:origin x="-11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08.09.22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Christian, Guido and I,  like to talk to you about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1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92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4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82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9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0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1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67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8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176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45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5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4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6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53427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130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8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273" y="127800"/>
            <a:ext cx="8523952" cy="7212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08.09.22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tiff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E55FD6-B424-1546-B99E-87A15CCE9C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599" y="3440113"/>
            <a:ext cx="4679265" cy="3952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ACEDE-F96C-FD42-928A-14DAC22B27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503" y="3439779"/>
            <a:ext cx="2195957" cy="39600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gschmutz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D56A0C-58F4-9B44-934D-ED497E0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/>
          <a:lstStyle/>
          <a:p>
            <a:r>
              <a:rPr lang="en-GB" dirty="0"/>
              <a:t>Demo – Data Lake with </a:t>
            </a:r>
            <a:r>
              <a:rPr lang="en-GB" dirty="0" err="1"/>
              <a:t>EShop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E221C-315A-8F47-A7DC-193EBD30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Showing both Stream- and Batch-Processing in 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5C12-528B-C549-A2EC-723FDD18F9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245688"/>
            <a:ext cx="8696654" cy="396008"/>
          </a:xfrm>
        </p:spPr>
        <p:txBody>
          <a:bodyPr/>
          <a:lstStyle/>
          <a:p>
            <a:r>
              <a:rPr lang="en-US" dirty="0"/>
              <a:t>Guido Schmutz (</a:t>
            </a:r>
            <a:r>
              <a:rPr lang="en-US" dirty="0" err="1"/>
              <a:t>guido.schmutz@trivadis.com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5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1904435"/>
            <a:ext cx="982928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34216" y="1693958"/>
            <a:ext cx="3911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Upload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2544465" y="891346"/>
            <a:ext cx="1562016" cy="1871991"/>
          </a:xfrm>
          <a:prstGeom prst="roundRect">
            <a:avLst>
              <a:gd name="adj" fmla="val 516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2449250" y="942770"/>
            <a:ext cx="1601889" cy="1897242"/>
          </a:xfrm>
          <a:prstGeom prst="roundRect">
            <a:avLst>
              <a:gd name="adj" fmla="val 346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2342356" y="995742"/>
            <a:ext cx="1661321" cy="1913815"/>
          </a:xfrm>
          <a:prstGeom prst="roundRect">
            <a:avLst>
              <a:gd name="adj" fmla="val 7441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(Big) Data Persist &amp; Process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16" y="1506153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99" y="145601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2702456" y="1985703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2669083" y="270245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>
            <a:cxnSpLocks/>
          </p:cNvCxnSpPr>
          <p:nvPr/>
        </p:nvCxnSpPr>
        <p:spPr>
          <a:xfrm>
            <a:off x="2407732" y="2146345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2369926" y="2425766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2181735" y="1591358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3219794" y="1933778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51" y="2322002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334" y="2271860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325" y="1519470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20171" y="2140936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3387475" y="2510644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3500922" y="1814298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24799" y="1422065"/>
            <a:ext cx="364997" cy="364997"/>
          </a:xfrm>
          <a:prstGeom prst="rect">
            <a:avLst/>
          </a:prstGeom>
          <a:noFill/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6920189" y="1321984"/>
            <a:ext cx="995498" cy="239922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60" y="2283647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068331" y="2610540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4142321" y="1814592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4394006" y="1684957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4141339" y="2260655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4199281" y="2144074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83" y="2202912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432" y="1620586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7219455" y="2027479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F6B25E1-E905-4360-DE6A-58F595778131}"/>
              </a:ext>
            </a:extLst>
          </p:cNvPr>
          <p:cNvSpPr/>
          <p:nvPr/>
        </p:nvSpPr>
        <p:spPr>
          <a:xfrm>
            <a:off x="618153" y="1042254"/>
            <a:ext cx="646159" cy="267895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166EAD-0DF9-8369-3D51-4D11D906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8" y="1522957"/>
            <a:ext cx="324000" cy="324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BE9B3C6-A2D6-76C6-3EF7-40CCFAA946F6}"/>
              </a:ext>
            </a:extLst>
          </p:cNvPr>
          <p:cNvSpPr txBox="1"/>
          <p:nvPr/>
        </p:nvSpPr>
        <p:spPr>
          <a:xfrm flipH="1">
            <a:off x="658243" y="1919012"/>
            <a:ext cx="5854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MDM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EFC12A6-B4B3-DAE4-C040-5E26FE8A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3" y="2299195"/>
            <a:ext cx="324000" cy="324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643C0D-5BEF-F2A9-9029-018F6C6DB013}"/>
              </a:ext>
            </a:extLst>
          </p:cNvPr>
          <p:cNvSpPr txBox="1"/>
          <p:nvPr/>
        </p:nvSpPr>
        <p:spPr>
          <a:xfrm flipH="1">
            <a:off x="615899" y="2704124"/>
            <a:ext cx="6676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Operations</a:t>
            </a:r>
          </a:p>
          <a:p>
            <a:pPr algn="ctr"/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AWS S3 (Simple Storage Service) - ThinCor">
            <a:extLst>
              <a:ext uri="{FF2B5EF4-FFF2-40B4-BE49-F238E27FC236}">
                <a16:creationId xmlns:a16="http://schemas.microsoft.com/office/drawing/2014/main" id="{55EB59ED-EBC3-560D-7316-8801D371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62" y="2876863"/>
            <a:ext cx="594112" cy="3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3B536-13C9-0E73-FAE2-3A34FC46D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7870" y="2706718"/>
            <a:ext cx="531381" cy="2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D0FF3-E7D8-1627-4905-E3BCD106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79" y="2986550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D42074-DE6B-029C-99BD-DC368C811C8B}"/>
              </a:ext>
            </a:extLst>
          </p:cNvPr>
          <p:cNvSpPr/>
          <p:nvPr/>
        </p:nvSpPr>
        <p:spPr>
          <a:xfrm>
            <a:off x="5015586" y="1532758"/>
            <a:ext cx="995498" cy="21884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42830-6070-1E41-5D81-7C081CCD8E8E}"/>
              </a:ext>
            </a:extLst>
          </p:cNvPr>
          <p:cNvSpPr txBox="1"/>
          <p:nvPr/>
        </p:nvSpPr>
        <p:spPr>
          <a:xfrm>
            <a:off x="5116629" y="2297366"/>
            <a:ext cx="7245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Virtualization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D7490-A295-0EDB-A02E-1B921232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08827" y="1884591"/>
            <a:ext cx="364997" cy="364997"/>
          </a:xfrm>
          <a:prstGeom prst="rect">
            <a:avLst/>
          </a:prstGeom>
          <a:noFill/>
        </p:spPr>
      </p:pic>
      <p:pic>
        <p:nvPicPr>
          <p:cNvPr id="1030" name="Picture 6" descr="Api - Kostenlose schnittstelle Icons">
            <a:extLst>
              <a:ext uri="{FF2B5EF4-FFF2-40B4-BE49-F238E27FC236}">
                <a16:creationId xmlns:a16="http://schemas.microsoft.com/office/drawing/2014/main" id="{AD624165-09FC-555A-9003-08CC3ED2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27" y="2869043"/>
            <a:ext cx="328598" cy="3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18" y="1760004"/>
            <a:ext cx="815525" cy="36698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A3F46D-13D4-A1B8-9784-4E821DEE042F}"/>
              </a:ext>
            </a:extLst>
          </p:cNvPr>
          <p:cNvSpPr txBox="1"/>
          <p:nvPr/>
        </p:nvSpPr>
        <p:spPr>
          <a:xfrm>
            <a:off x="5047652" y="3197641"/>
            <a:ext cx="92974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 Composition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16441B0-60DE-213D-962A-AFC34E604841}"/>
              </a:ext>
            </a:extLst>
          </p:cNvPr>
          <p:cNvSpPr/>
          <p:nvPr/>
        </p:nvSpPr>
        <p:spPr>
          <a:xfrm>
            <a:off x="6083299" y="2390366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D81B9-3C46-6DC2-61B2-F8DC1B7E750C}"/>
              </a:ext>
            </a:extLst>
          </p:cNvPr>
          <p:cNvSpPr txBox="1"/>
          <p:nvPr/>
        </p:nvSpPr>
        <p:spPr>
          <a:xfrm>
            <a:off x="6156247" y="2259769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FAB6E81-D801-4DB3-1AC2-315890B8578E}"/>
              </a:ext>
            </a:extLst>
          </p:cNvPr>
          <p:cNvSpPr/>
          <p:nvPr/>
        </p:nvSpPr>
        <p:spPr>
          <a:xfrm>
            <a:off x="6083299" y="2801123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83C67-B77B-DB33-9850-0E04771AB5E6}"/>
              </a:ext>
            </a:extLst>
          </p:cNvPr>
          <p:cNvSpPr txBox="1"/>
          <p:nvPr/>
        </p:nvSpPr>
        <p:spPr>
          <a:xfrm>
            <a:off x="6086066" y="2661462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 (REST)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50509D-9B81-A3CA-27EF-D45F3D0F7627}"/>
              </a:ext>
            </a:extLst>
          </p:cNvPr>
          <p:cNvSpPr/>
          <p:nvPr/>
        </p:nvSpPr>
        <p:spPr>
          <a:xfrm>
            <a:off x="6075864" y="3143794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EA22A-6A9B-5E82-9474-E97A82D4F5BA}"/>
              </a:ext>
            </a:extLst>
          </p:cNvPr>
          <p:cNvSpPr txBox="1"/>
          <p:nvPr/>
        </p:nvSpPr>
        <p:spPr>
          <a:xfrm>
            <a:off x="6073330" y="3033342"/>
            <a:ext cx="910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 (</a:t>
            </a:r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GraphQL</a:t>
            </a: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1032" name="Picture 8" descr="Desktop Application App icon PNG and SVG Vector Free Download">
            <a:extLst>
              <a:ext uri="{FF2B5EF4-FFF2-40B4-BE49-F238E27FC236}">
                <a16:creationId xmlns:a16="http://schemas.microsoft.com/office/drawing/2014/main" id="{512CF933-A81C-6539-BB4D-4510F304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50" y="3013538"/>
            <a:ext cx="338422" cy="2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D4001A3-E96C-8351-41E4-A0D0B670CDC9}"/>
              </a:ext>
            </a:extLst>
          </p:cNvPr>
          <p:cNvSpPr txBox="1"/>
          <p:nvPr/>
        </p:nvSpPr>
        <p:spPr>
          <a:xfrm>
            <a:off x="7129243" y="3332101"/>
            <a:ext cx="62837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Application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902EC1E-25C0-F965-A095-0598B97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26" y="3344010"/>
            <a:ext cx="617467" cy="3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yk | Nordic APIs">
            <a:extLst>
              <a:ext uri="{FF2B5EF4-FFF2-40B4-BE49-F238E27FC236}">
                <a16:creationId xmlns:a16="http://schemas.microsoft.com/office/drawing/2014/main" id="{920D8741-FB2E-4270-6798-8A9ED397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27" y="3640797"/>
            <a:ext cx="531382" cy="2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EF556F75-D7B4-41D3-662F-2F24F4185A53}"/>
              </a:ext>
            </a:extLst>
          </p:cNvPr>
          <p:cNvSpPr/>
          <p:nvPr/>
        </p:nvSpPr>
        <p:spPr>
          <a:xfrm>
            <a:off x="1308852" y="3468358"/>
            <a:ext cx="3687539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C5F96D-3EAF-7563-B6A6-5AFC3427B72F}"/>
              </a:ext>
            </a:extLst>
          </p:cNvPr>
          <p:cNvSpPr txBox="1"/>
          <p:nvPr/>
        </p:nvSpPr>
        <p:spPr>
          <a:xfrm>
            <a:off x="3067823" y="3355884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pic>
        <p:nvPicPr>
          <p:cNvPr id="1038" name="Picture 14" descr="Hasura Brand Assets | Hasura GraphQL Engine">
            <a:extLst>
              <a:ext uri="{FF2B5EF4-FFF2-40B4-BE49-F238E27FC236}">
                <a16:creationId xmlns:a16="http://schemas.microsoft.com/office/drawing/2014/main" id="{F5AF6763-23AA-6C92-428B-99FA9B80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58" y="3917790"/>
            <a:ext cx="526651" cy="1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Trino | Distributed SQL query engine for big data">
            <a:extLst>
              <a:ext uri="{FF2B5EF4-FFF2-40B4-BE49-F238E27FC236}">
                <a16:creationId xmlns:a16="http://schemas.microsoft.com/office/drawing/2014/main" id="{E57BB86A-A854-49C4-B8B2-F2DC3333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26058"/>
            <a:ext cx="815525" cy="366986"/>
          </a:xfrm>
          <a:prstGeom prst="rect">
            <a:avLst/>
          </a:prstGeom>
          <a:noFill/>
        </p:spPr>
      </p:pic>
      <p:pic>
        <p:nvPicPr>
          <p:cNvPr id="1042" name="Picture 18" descr="Postgresql Icon #346603 - Free Icons Library">
            <a:extLst>
              <a:ext uri="{FF2B5EF4-FFF2-40B4-BE49-F238E27FC236}">
                <a16:creationId xmlns:a16="http://schemas.microsoft.com/office/drawing/2014/main" id="{5951D55A-1082-AE2A-CA12-68DD4EF1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4" y="3015538"/>
            <a:ext cx="1053571" cy="1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89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046C1-4896-7949-AF8C-1CA95CF0BC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574675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8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36351cdd-0dd9-4b4a-8e5c-007e4cafafda"/>
    <ds:schemaRef ds:uri="http://purl.org/dc/dcmitype/"/>
    <ds:schemaRef ds:uri="http://purl.org/dc/elements/1.1/"/>
    <ds:schemaRef ds:uri="c4b9e184-14ce-443c-b89e-4fb866c8376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11108</TotalTime>
  <Words>114</Words>
  <Application>Microsoft Macintosh PowerPoint</Application>
  <PresentationFormat>On-screen Show (16:9)</PresentationFormat>
  <Paragraphs>40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Courier New</vt:lpstr>
      <vt:lpstr>Impact</vt:lpstr>
      <vt:lpstr>Lucida Grande</vt:lpstr>
      <vt:lpstr>Segoe UI</vt:lpstr>
      <vt:lpstr>1_Benutzerdefiniertes Design</vt:lpstr>
      <vt:lpstr>Demo – Data Lake with EShop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91</cp:revision>
  <cp:lastPrinted>2020-11-27T07:54:34Z</cp:lastPrinted>
  <dcterms:created xsi:type="dcterms:W3CDTF">2019-09-11T18:47:12Z</dcterms:created>
  <dcterms:modified xsi:type="dcterms:W3CDTF">2022-09-09T15:38:04Z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